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  <p:sldMasterId id="2147483684" r:id="rId2"/>
  </p:sldMasterIdLst>
  <p:notesMasterIdLst>
    <p:notesMasterId r:id="rId32"/>
  </p:notesMasterIdLst>
  <p:sldIdLst>
    <p:sldId id="256" r:id="rId3"/>
    <p:sldId id="507" r:id="rId4"/>
    <p:sldId id="538" r:id="rId5"/>
    <p:sldId id="537" r:id="rId6"/>
    <p:sldId id="539" r:id="rId7"/>
    <p:sldId id="541" r:id="rId8"/>
    <p:sldId id="542" r:id="rId9"/>
    <p:sldId id="543" r:id="rId10"/>
    <p:sldId id="508" r:id="rId11"/>
    <p:sldId id="431" r:id="rId12"/>
    <p:sldId id="523" r:id="rId13"/>
    <p:sldId id="521" r:id="rId14"/>
    <p:sldId id="432" r:id="rId15"/>
    <p:sldId id="445" r:id="rId16"/>
    <p:sldId id="522" r:id="rId17"/>
    <p:sldId id="520" r:id="rId18"/>
    <p:sldId id="510" r:id="rId19"/>
    <p:sldId id="509" r:id="rId20"/>
    <p:sldId id="513" r:id="rId21"/>
    <p:sldId id="514" r:id="rId22"/>
    <p:sldId id="515" r:id="rId23"/>
    <p:sldId id="511" r:id="rId24"/>
    <p:sldId id="516" r:id="rId25"/>
    <p:sldId id="512" r:id="rId26"/>
    <p:sldId id="517" r:id="rId27"/>
    <p:sldId id="518" r:id="rId28"/>
    <p:sldId id="526" r:id="rId29"/>
    <p:sldId id="395" r:id="rId30"/>
    <p:sldId id="525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502"/>
    <p:restoredTop sz="94716"/>
  </p:normalViewPr>
  <p:slideViewPr>
    <p:cSldViewPr snapToGrid="0" snapToObjects="1">
      <p:cViewPr varScale="1">
        <p:scale>
          <a:sx n="122" d="100"/>
          <a:sy n="122" d="100"/>
        </p:scale>
        <p:origin x="216" y="7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heme" Target="theme/theme1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2B0241-1142-C84C-9EE2-42E44ABD8DAA}" type="datetimeFigureOut">
              <a:rPr lang="en-US" smtClean="0"/>
              <a:t>9/5/23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137FF6-46D6-B849-A6CD-85860317B6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134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2802D-2D03-BE49-97AF-DE25499D6F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A3C79BB-C53F-454F-8922-2B2739189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74EF80-FE65-ED4F-9FE0-B09E92D1EA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70305F-1CC5-D743-8B75-9BFF4558415F}" type="datetime1">
              <a:rPr lang="en-US" smtClean="0"/>
              <a:t>9/5/23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9F942A-634C-BB40-9910-CBFA440686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942F66-DE68-D245-97C8-9A6FA1D0A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24F7F-1103-A749-AA35-91DD36B89A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8650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CA86B8-FDC8-A24B-A420-9A35290385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A81A36-D120-B846-BA83-5C4BFEA362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5F6F14-E9DD-E146-A94A-4A7CA228F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6C2A9-6253-154B-B733-037751386140}" type="datetime1">
              <a:rPr lang="en-US" smtClean="0"/>
              <a:t>9/5/23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470E94-9F94-1649-8FE1-5341BF855B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1F5164-23F2-A840-AE31-9813D2137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24F7F-1103-A749-AA35-91DD36B89A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3776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1027D83-6F99-5343-9159-1F2E060A4D1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6F7CEDD-89DF-CC43-9E60-8FC65D4CFA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BE88CF-EA17-6D4E-A676-D0DD2AEEE5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185E70-01A0-F346-BD96-C71A4405ABF1}" type="datetime1">
              <a:rPr lang="en-US" smtClean="0"/>
              <a:t>9/5/23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C857EE-AA9E-7744-B121-837829395A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05FA26-DD53-CA43-B54B-89E91BCDA1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24F7F-1103-A749-AA35-91DD36B89A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6188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EF8CCA7-042D-4344-9F38-A30A24316FF0}" type="datetime1">
              <a:rPr lang="en-US" smtClean="0"/>
              <a:t>9/5/23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E82176-A547-F94B-AC51-D6E9C882CB8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0850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2280746"/>
            <a:ext cx="10972800" cy="384541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85CAF1B-B7C8-8347-AE4A-EC343217B68C}" type="datetime1">
              <a:rPr lang="en-US" smtClean="0"/>
              <a:t>9/5/23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F2C605-4958-CF43-AA48-80339EFDB0A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1981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1380751"/>
            <a:ext cx="10363200" cy="1362075"/>
          </a:xfrm>
        </p:spPr>
        <p:txBody>
          <a:bodyPr anchor="t"/>
          <a:lstStyle>
            <a:lvl1pPr algn="l">
              <a:defRPr sz="5333" b="1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4FF136D-307A-4941-889F-E9EB8268902E}" type="datetime1">
              <a:rPr lang="en-US" smtClean="0"/>
              <a:t>9/5/23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A6BD0F-ABBC-C14D-BC96-77BE126A748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8942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968503"/>
            <a:ext cx="5384800" cy="41576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968503"/>
            <a:ext cx="5384800" cy="41576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51F76C3-E96E-A54F-A122-6303A871D871}" type="datetime1">
              <a:rPr lang="en-US" smtClean="0"/>
              <a:t>9/5/23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35E9FC-F6D5-0349-BBED-EA7D7A9BC4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6575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4" y="867339"/>
            <a:ext cx="10972800" cy="1068387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2" y="2174875"/>
            <a:ext cx="5389033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040392-1101-8A42-BEB5-9592F30E3A91}" type="datetime1">
              <a:rPr lang="en-US" smtClean="0"/>
              <a:t>9/5/23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5B94E0-5E06-6D42-A41D-50D581B4090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1839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5C72F20-AC2E-6D46-8A6B-0183BC6D49D1}" type="datetime1">
              <a:rPr lang="en-US" smtClean="0"/>
              <a:t>9/5/23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AB7D4D-4E81-5B40-91F6-CF14C25F862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82584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6FEA4AC-8DBD-3E4B-B61C-36A721F07D61}" type="datetime1">
              <a:rPr lang="en-US" smtClean="0"/>
              <a:t>9/5/23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5B2FA7-4FDB-5643-811E-7991DEE50B0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83194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5" y="273049"/>
            <a:ext cx="4011084" cy="1162051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5" y="1435103"/>
            <a:ext cx="4011084" cy="46910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71BFB7E-23D3-E748-98B9-B9A8C558BBAC}" type="datetime1">
              <a:rPr lang="en-US" smtClean="0"/>
              <a:t>9/5/23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DD8B14-AE1E-054C-8668-93D0F0400A1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2809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5C586-3F5F-8148-BB1F-499EF949B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6E2D30-D2E4-C24D-96F5-10BF4E0422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CC657D-8EE5-CB48-9FCB-F9F368C272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B7BDF0-33EE-ED4E-A1A1-446990BE89AC}" type="datetime1">
              <a:rPr lang="en-US" smtClean="0"/>
              <a:t>9/5/23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8A4680-2FCD-2C45-88DD-58DC3F0940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73DDA8-E64C-534E-9966-09CB65200A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24F7F-1103-A749-AA35-91DD36B89A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64754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1"/>
            <a:ext cx="7315200" cy="566739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9"/>
            <a:ext cx="7315200" cy="8048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690E0F4-A999-A54E-B545-67F2F70C10FB}" type="datetime1">
              <a:rPr lang="en-US" smtClean="0"/>
              <a:t>9/5/23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EF0004-A563-C64B-9FAD-6198662E1B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56826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1013E56-4916-404E-AAB2-B4BA03F90FC2}" type="datetime1">
              <a:rPr lang="en-US" smtClean="0"/>
              <a:t>9/5/23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9610A8-B29A-B34A-A0B5-3DF26A2EB85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642016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0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0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713883-51E5-FD4C-BFE2-284CCAA85938}" type="datetime1">
              <a:rPr lang="en-US" smtClean="0"/>
              <a:t>9/5/23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2D0221-73D0-6245-9CCD-73A1D8FCB5E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2822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0776C-1D59-8049-88C7-A9CF31D468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8B2CAF-2FC3-CE40-AFEE-BB0B1776B2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E7856D-91AF-CD4F-BBB9-BB22C9E864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32A8C-C50B-B849-A938-8B60F015CF8A}" type="datetime1">
              <a:rPr lang="en-US" smtClean="0"/>
              <a:t>9/5/23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CE3E7E-C490-8847-8BD6-E8FF927245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48B10A-A8F3-4D47-8A42-C63FD91ED0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24F7F-1103-A749-AA35-91DD36B89A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7152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16C5A-058F-7443-BE51-F3484A7E13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6365D3-EC68-114D-9B11-DAB294D6F0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F729DA-5D8F-0D4A-9476-2A4B456533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E80497-C1FE-D547-B571-D69E574199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BFC86-2DCE-084F-ADD8-86F8DD5E1B99}" type="datetime1">
              <a:rPr lang="en-US" smtClean="0"/>
              <a:t>9/5/23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C48521-7F13-C445-8751-4E87C9A27F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E37EE6-7CA7-0E41-9D14-899502497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24F7F-1103-A749-AA35-91DD36B89A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1332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1FEF4-0D8E-DE46-AA71-05EE50ED02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DD346F-A12C-C142-8A93-08AF8CD4FB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A45F87-A4D7-9343-A334-BB0CFE4C10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5EE44D-0A72-974F-A950-E6793FBEAC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D733BD-E3C6-644A-BFEA-47849788004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682D901-6AD6-4A49-BB2B-6B6114E8DD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BB686-0587-F442-BC2B-85E37441C678}" type="datetime1">
              <a:rPr lang="en-US" smtClean="0"/>
              <a:t>9/5/23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AE8327C-C108-2948-9F3B-C5B7A290D5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1E731F0-A30E-CD44-8DE4-E483375638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24F7F-1103-A749-AA35-91DD36B89A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1827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B4FD0-E6C0-4B4E-9F81-15DB20837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913ED28-8A5F-F64A-8A93-8A03DD77CD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0B71C4-A8DD-5E42-9033-4B9437130A45}" type="datetime1">
              <a:rPr lang="en-US" smtClean="0"/>
              <a:t>9/5/23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B56722-EB54-8141-9FFB-B883395CC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2943BF-772C-0847-97EA-D301AA5778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24F7F-1103-A749-AA35-91DD36B89A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8163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5AB0981-B3E8-BA40-99FE-EA2C2AD952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96FEB-57AA-5E42-B42B-29A49C56821B}" type="datetime1">
              <a:rPr lang="en-US" smtClean="0"/>
              <a:t>9/5/23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E22584C-B9F3-5C46-B605-B2FB47395B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E55008-FE08-E24B-9B3C-0A16B2CEE7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24F7F-1103-A749-AA35-91DD36B89A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1983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7EC03-3651-D14B-AEAB-3A7133F5A9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F6D8CA-8B8C-944F-8C90-AE9CC8AC0A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54B7D9-B6E8-714F-A4A5-B28D20D3F8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6B4357-3269-4248-AEAA-3609D1B550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A8F8B-64C0-644D-B977-5D899210463C}" type="datetime1">
              <a:rPr lang="en-US" smtClean="0"/>
              <a:t>9/5/23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507DF4-EB73-9348-BA24-2E62ACB54F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BFC95E-AF76-2F40-8E6E-10EEB82B0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24F7F-1103-A749-AA35-91DD36B89A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7872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C06BE1-1070-164D-B226-7BEB3337B9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9FE752A-35DB-4244-957A-47F0C249B8B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5A8CC6-3E86-9E4C-B828-E55B4933B0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05BC1C-7B9D-C646-8E67-4C98CDDA9F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77087-1FFB-5B45-AE46-3C879ADBCD86}" type="datetime1">
              <a:rPr lang="en-US" smtClean="0"/>
              <a:t>9/5/23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79295E-F278-8441-AA89-1F2F8EB282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BFDEB5-4B8E-1143-AC2B-DDB5F29414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24F7F-1103-A749-AA35-91DD36B89A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4458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B12B010-5E9E-E240-BC91-7846D2B278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63D9EB-2FC9-1848-BCB3-4904198DC0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744448-0A7D-184E-908E-72ADAF04E2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DBBF69-BE89-6841-9243-2F9C2E854C58}" type="datetime1">
              <a:rPr lang="en-US" smtClean="0"/>
              <a:t>9/5/23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886183-444C-E749-AEE5-FEA7D7D6E2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918D00-42C1-B442-BC2B-ECBBCB6471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424F7F-1103-A749-AA35-91DD36B89A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4515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900113"/>
            <a:ext cx="10972800" cy="1068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Headline Line One</a:t>
            </a:r>
            <a:br>
              <a:rPr lang="en-US" dirty="0"/>
            </a:br>
            <a:r>
              <a:rPr lang="en-US" dirty="0"/>
              <a:t>Headline Line Two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3022600"/>
            <a:ext cx="10972800" cy="310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600" smtClean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50A6D047-5534-0641-AA46-5C16F49FBEAF}" type="datetime1">
              <a:rPr lang="en-US" smtClean="0"/>
              <a:t>9/5/23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6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6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0EF7D53D-272A-624E-BE3D-99D13E2B419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12202925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0321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 ftr="0" dt="0"/>
  <p:txStyles>
    <p:titleStyle>
      <a:lvl1pPr algn="ctr" defTabSz="609585" rtl="0" eaLnBrk="1" fontAlgn="base" hangingPunct="1">
        <a:spcBef>
          <a:spcPct val="0"/>
        </a:spcBef>
        <a:spcAft>
          <a:spcPct val="0"/>
        </a:spcAft>
        <a:defRPr sz="4267" b="1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2pPr>
      <a:lvl3pPr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3pPr>
      <a:lvl4pPr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4pPr>
      <a:lvl5pPr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5pPr>
      <a:lvl6pPr marL="609585"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6pPr>
      <a:lvl7pPr marL="1219170"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7pPr>
      <a:lvl8pPr marL="1828754"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8pPr>
      <a:lvl9pPr marL="2438339"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9pPr>
    </p:titleStyle>
    <p:bodyStyle>
      <a:lvl1pPr marL="457189" indent="-457189" algn="l" defTabSz="609585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marL="990575" indent="-380990" algn="l" defTabSz="609585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3200" kern="1200">
          <a:solidFill>
            <a:schemeClr val="tx1"/>
          </a:solidFill>
          <a:latin typeface="Arial"/>
          <a:ea typeface="ＭＳ Ｐゴシック" charset="0"/>
          <a:cs typeface="Arial"/>
        </a:defRPr>
      </a:lvl2pPr>
      <a:lvl3pPr marL="1523962" indent="-304792" algn="l" defTabSz="609585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Arial"/>
          <a:ea typeface="ＭＳ Ｐゴシック" charset="0"/>
          <a:cs typeface="Arial"/>
        </a:defRPr>
      </a:lvl3pPr>
      <a:lvl4pPr marL="2133547" indent="-304792" algn="l" defTabSz="609585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867" kern="1200">
          <a:solidFill>
            <a:schemeClr val="tx1"/>
          </a:solidFill>
          <a:latin typeface="Arial"/>
          <a:ea typeface="ＭＳ Ｐゴシック" charset="0"/>
          <a:cs typeface="Arial"/>
        </a:defRPr>
      </a:lvl4pPr>
      <a:lvl5pPr marL="2743131" indent="-304792" algn="l" defTabSz="609585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333" kern="1200">
          <a:solidFill>
            <a:schemeClr val="tx1"/>
          </a:solidFill>
          <a:latin typeface="Arial"/>
          <a:ea typeface="ＭＳ Ｐゴシック" charset="0"/>
          <a:cs typeface="Arial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B98C24-8575-8644-833E-593D27AC502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000" dirty="0"/>
              <a:t>NE 795-014: Advanced Reactor Materials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187F49-5DA5-4E46-B793-DAB018625C3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Fall 2023</a:t>
            </a:r>
          </a:p>
          <a:p>
            <a:r>
              <a:rPr lang="en-US" dirty="0"/>
              <a:t>Dr. Benjamin Beeler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1E015E-2E6F-6B40-94AC-A2FDB6C7B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1E82176-A547-F94B-AC51-D6E9C882CB88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0646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FE780B-4F37-014A-B881-332E6FE53E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TRISO Fuel Performance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DE90B5-3B3E-6D4E-9A88-F35D4AD801C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400" dirty="0"/>
              <a:t>Fuel performance models need to be able to account for numerous inter-related phenomena that affect temperatures, stresses, and failure of the material systems</a:t>
            </a:r>
          </a:p>
          <a:p>
            <a:r>
              <a:rPr lang="en-US" sz="2400" dirty="0"/>
              <a:t>Must be multiphysics, incorporating thermodynamics, chemistry, kinetics, microstructure, mechanics, etc.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932237-2A23-254D-AC64-88F6B1FEDB9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000" dirty="0"/>
              <a:t>Solid fission product swelling</a:t>
            </a:r>
          </a:p>
          <a:p>
            <a:r>
              <a:rPr lang="en-US" sz="2000" dirty="0"/>
              <a:t>Gaseous fission product swelling</a:t>
            </a:r>
          </a:p>
          <a:p>
            <a:r>
              <a:rPr lang="en-US" sz="2000" dirty="0"/>
              <a:t>Densification</a:t>
            </a:r>
          </a:p>
          <a:p>
            <a:r>
              <a:rPr lang="en-US" sz="2000" dirty="0"/>
              <a:t>Thermal conductivity</a:t>
            </a:r>
          </a:p>
          <a:p>
            <a:r>
              <a:rPr lang="en-US" sz="2000" dirty="0"/>
              <a:t>Fission gas release</a:t>
            </a:r>
          </a:p>
          <a:p>
            <a:r>
              <a:rPr lang="en-US" sz="2000" dirty="0"/>
              <a:t>CO production</a:t>
            </a:r>
          </a:p>
          <a:p>
            <a:r>
              <a:rPr lang="en-US" sz="2000" dirty="0"/>
              <a:t>Oxygen transport</a:t>
            </a:r>
          </a:p>
          <a:p>
            <a:r>
              <a:rPr lang="en-US" sz="2000" dirty="0" err="1"/>
              <a:t>PyC</a:t>
            </a:r>
            <a:r>
              <a:rPr lang="en-US" sz="2000" dirty="0"/>
              <a:t> layer dimensional change</a:t>
            </a:r>
          </a:p>
          <a:p>
            <a:r>
              <a:rPr lang="en-US" sz="2000" dirty="0"/>
              <a:t>Kernel migration</a:t>
            </a:r>
          </a:p>
          <a:p>
            <a:r>
              <a:rPr lang="en-US" sz="2000" dirty="0" err="1"/>
              <a:t>SiC</a:t>
            </a:r>
            <a:r>
              <a:rPr lang="en-US" sz="2000" dirty="0"/>
              <a:t> failure</a:t>
            </a:r>
          </a:p>
          <a:p>
            <a:r>
              <a:rPr lang="en-US" sz="2000" dirty="0"/>
              <a:t>Fission product attack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5D5651-C604-B749-AE17-A8D94D40E2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248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0B719-A91C-8A4B-A08A-DC5E07720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Fuel Performance Codes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D75D6F6-6132-0B44-9370-097CE1EBF88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09600" y="1716847"/>
            <a:ext cx="7018116" cy="5144047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65951D-83E5-154F-8498-7422E658D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C25BB7B-DBDA-6D4F-87A3-B02F2A17B9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6992" y="1775244"/>
            <a:ext cx="2952107" cy="25465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1F65EDD-991E-6347-BACF-FC8B93A2D3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4300" y="4321789"/>
            <a:ext cx="2844800" cy="2536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6489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411702-9239-3547-8D04-A2E911AC6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SiC</a:t>
            </a:r>
            <a:r>
              <a:rPr lang="en-US" dirty="0"/>
              <a:t> Failure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5811CC-2C44-EB44-8E77-AF78A5AB75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599" y="1968503"/>
            <a:ext cx="6555129" cy="4157663"/>
          </a:xfrm>
        </p:spPr>
        <p:txBody>
          <a:bodyPr/>
          <a:lstStyle/>
          <a:p>
            <a:r>
              <a:rPr lang="en-US" sz="2400" dirty="0"/>
              <a:t>The dominant 1D failure mechanism for TRISO fuel particles involves pressure vessel failure, where the </a:t>
            </a:r>
            <a:r>
              <a:rPr lang="en-US" sz="2400" dirty="0" err="1"/>
              <a:t>SiC</a:t>
            </a:r>
            <a:r>
              <a:rPr lang="en-US" sz="2400" dirty="0"/>
              <a:t> layer develops a through-thickness crack resulting from a tensile stress that exceeds the fracture strength of the material</a:t>
            </a:r>
          </a:p>
          <a:p>
            <a:r>
              <a:rPr lang="en-US" sz="2400" dirty="0"/>
              <a:t>Modern approaches to pressure vessel failure explicitly calculate separate stresses and through-layer crack probabilities for the </a:t>
            </a:r>
            <a:r>
              <a:rPr lang="en-US" sz="2400" dirty="0" err="1"/>
              <a:t>SiC</a:t>
            </a:r>
            <a:r>
              <a:rPr lang="en-US" sz="2400" dirty="0"/>
              <a:t> layer and each </a:t>
            </a:r>
            <a:r>
              <a:rPr lang="en-US" sz="2400" dirty="0" err="1"/>
              <a:t>PyC</a:t>
            </a:r>
            <a:r>
              <a:rPr lang="en-US" sz="2400" dirty="0"/>
              <a:t> layer</a:t>
            </a:r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250C5F5-30E2-C542-BE86-D0E81B6880D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373314" y="3017882"/>
            <a:ext cx="4000500" cy="18923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B060A3-A068-EC47-97C2-649D4BE21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4761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2A897-E5C3-3B47-A99D-C61297471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TRISO Stresses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DBCACA-CE4D-A846-9BF1-2E06590219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599" y="1968503"/>
            <a:ext cx="7598485" cy="4157663"/>
          </a:xfrm>
        </p:spPr>
        <p:txBody>
          <a:bodyPr/>
          <a:lstStyle/>
          <a:p>
            <a:r>
              <a:rPr lang="en-US" sz="2000" dirty="0"/>
              <a:t>The irradiation causes the kernel to swell and the buffer layer to shrink, thereby modifying the internal void volume available to the fission and reaction gases</a:t>
            </a:r>
          </a:p>
          <a:p>
            <a:r>
              <a:rPr lang="en-US" sz="2000" dirty="0"/>
              <a:t>The porosity of the buffer leads to the gas pressure being the only force on the load-bearing layers</a:t>
            </a:r>
          </a:p>
          <a:p>
            <a:r>
              <a:rPr lang="en-US" sz="2000" dirty="0"/>
              <a:t>If the </a:t>
            </a:r>
            <a:r>
              <a:rPr lang="en-US" sz="2000" dirty="0" err="1"/>
              <a:t>IPyC</a:t>
            </a:r>
            <a:r>
              <a:rPr lang="en-US" sz="2000" dirty="0"/>
              <a:t> and </a:t>
            </a:r>
            <a:r>
              <a:rPr lang="en-US" sz="2000" dirty="0" err="1"/>
              <a:t>OPyC</a:t>
            </a:r>
            <a:r>
              <a:rPr lang="en-US" sz="2000" dirty="0"/>
              <a:t> were absent, the gases produced in the fission process would simply stress the </a:t>
            </a:r>
            <a:r>
              <a:rPr lang="en-US" sz="2000" dirty="0" err="1"/>
              <a:t>SiC</a:t>
            </a:r>
            <a:r>
              <a:rPr lang="en-US" sz="2000" dirty="0"/>
              <a:t> layer and, if the pressure were high enough, cause it to fail</a:t>
            </a:r>
          </a:p>
          <a:p>
            <a:r>
              <a:rPr lang="en-US" sz="2000" dirty="0"/>
              <a:t>However, these tangential stresses are reduced by the presence of the two </a:t>
            </a:r>
            <a:r>
              <a:rPr lang="en-US" sz="2000" dirty="0" err="1"/>
              <a:t>PyC</a:t>
            </a:r>
            <a:r>
              <a:rPr lang="en-US" sz="2000" dirty="0"/>
              <a:t> layers because; under unrestrained conditions they would shrink during irradiation</a:t>
            </a:r>
          </a:p>
          <a:p>
            <a:endParaRPr lang="en-US" sz="20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13DDFB2-9F22-C143-9533-98CC137911B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891142" y="1791346"/>
            <a:ext cx="2350600" cy="464679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A203A0-02D3-2544-AC73-C1B898EC4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1599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2EDF0-99C9-A74B-9FB0-4F65ED39B3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TRISO Stresses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003294-2E35-604D-B71F-DBB1DC21AD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968503"/>
            <a:ext cx="6404386" cy="4157663"/>
          </a:xfrm>
        </p:spPr>
        <p:txBody>
          <a:bodyPr/>
          <a:lstStyle/>
          <a:p>
            <a:r>
              <a:rPr lang="en-US" sz="2000" dirty="0" err="1"/>
              <a:t>PyC</a:t>
            </a:r>
            <a:r>
              <a:rPr lang="en-US" sz="2000" dirty="0"/>
              <a:t> shrinkage will be largely restrained by the </a:t>
            </a:r>
            <a:r>
              <a:rPr lang="en-US" sz="2000" dirty="0" err="1"/>
              <a:t>SiC</a:t>
            </a:r>
            <a:r>
              <a:rPr lang="en-US" sz="2000" dirty="0"/>
              <a:t> layer, and tangential stresses will be generated in both </a:t>
            </a:r>
            <a:r>
              <a:rPr lang="en-US" sz="2000" dirty="0" err="1"/>
              <a:t>PyC</a:t>
            </a:r>
            <a:r>
              <a:rPr lang="en-US" sz="2000" dirty="0"/>
              <a:t> layers, with radial (inward) acting forces imposed on the two surfaces of the </a:t>
            </a:r>
            <a:r>
              <a:rPr lang="en-US" sz="2000" dirty="0" err="1"/>
              <a:t>SiC</a:t>
            </a:r>
            <a:r>
              <a:rPr lang="en-US" sz="2000" dirty="0"/>
              <a:t> layer</a:t>
            </a:r>
          </a:p>
          <a:p>
            <a:r>
              <a:rPr lang="en-US" sz="2000" dirty="0"/>
              <a:t>In practice, these tangential stresses in the two </a:t>
            </a:r>
            <a:r>
              <a:rPr lang="en-US" sz="2000" dirty="0" err="1"/>
              <a:t>PyC</a:t>
            </a:r>
            <a:r>
              <a:rPr lang="en-US" sz="2000" dirty="0"/>
              <a:t> layers will attain a quasi-equilibrium stress state because their shrinkage is counter-balanced by irradiation creep</a:t>
            </a:r>
          </a:p>
          <a:p>
            <a:r>
              <a:rPr lang="en-US" sz="2000" dirty="0"/>
              <a:t>The </a:t>
            </a:r>
            <a:r>
              <a:rPr lang="en-US" sz="2000" dirty="0" err="1"/>
              <a:t>SiC</a:t>
            </a:r>
            <a:r>
              <a:rPr lang="en-US" sz="2000" dirty="0"/>
              <a:t> elastic modulus is at least an order of magnitude greater than that of </a:t>
            </a:r>
            <a:r>
              <a:rPr lang="en-US" sz="2000" dirty="0" err="1"/>
              <a:t>PyC</a:t>
            </a:r>
            <a:r>
              <a:rPr lang="en-US" sz="2000" dirty="0"/>
              <a:t> and thus, the dimensional changes and creep strains of </a:t>
            </a:r>
            <a:r>
              <a:rPr lang="en-US" sz="2000" dirty="0" err="1"/>
              <a:t>SiC</a:t>
            </a:r>
            <a:r>
              <a:rPr lang="en-US" sz="2000" dirty="0"/>
              <a:t> are comparatively much smaller than for </a:t>
            </a:r>
            <a:r>
              <a:rPr lang="en-US" sz="2000" dirty="0" err="1"/>
              <a:t>PyC</a:t>
            </a:r>
            <a:endParaRPr lang="en-US" sz="2000" dirty="0"/>
          </a:p>
          <a:p>
            <a:endParaRPr lang="en-US" sz="2000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8CE449D-A1DE-D242-A748-A03542D74F8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34574" y="1102471"/>
            <a:ext cx="2902772" cy="25981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9C61976-536B-4D48-BE6C-7DA7497985B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3210" y="3700631"/>
            <a:ext cx="2950328" cy="3157369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682D7B-9D19-4241-AA4F-39DB895998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3638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C63EB93-8FA0-A9FE-A3C9-0FAC390E52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5191" y="2167905"/>
            <a:ext cx="2259000" cy="437100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1610916-646C-414F-90D0-19B6FDCA3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Material Evolution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759FE5-6844-D649-992C-C937AE14B42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400" dirty="0"/>
              <a:t>Ideally, would be able to model and describe 3D modes of failure</a:t>
            </a:r>
          </a:p>
          <a:p>
            <a:pPr lvl="1"/>
            <a:r>
              <a:rPr lang="en-US" sz="2400" dirty="0"/>
              <a:t>Shrinkage cracks within the </a:t>
            </a:r>
            <a:r>
              <a:rPr lang="en-US" sz="2400" dirty="0" err="1"/>
              <a:t>IPyC</a:t>
            </a:r>
            <a:r>
              <a:rPr lang="en-US" sz="2400" dirty="0"/>
              <a:t> layer</a:t>
            </a:r>
          </a:p>
          <a:p>
            <a:pPr lvl="1"/>
            <a:r>
              <a:rPr lang="en-US" sz="2400" dirty="0" err="1"/>
              <a:t>IPyC</a:t>
            </a:r>
            <a:r>
              <a:rPr lang="en-US" sz="2400" dirty="0"/>
              <a:t>/</a:t>
            </a:r>
            <a:r>
              <a:rPr lang="en-US" sz="2400" dirty="0" err="1"/>
              <a:t>SiC</a:t>
            </a:r>
            <a:r>
              <a:rPr lang="en-US" sz="2400" dirty="0"/>
              <a:t> debonding</a:t>
            </a:r>
          </a:p>
          <a:p>
            <a:pPr lvl="1"/>
            <a:r>
              <a:rPr lang="en-US" sz="2400" dirty="0"/>
              <a:t>Particle </a:t>
            </a:r>
            <a:r>
              <a:rPr lang="en-US" sz="2400" dirty="0" err="1"/>
              <a:t>asphericity</a:t>
            </a:r>
            <a:endParaRPr lang="en-US" sz="2400" dirty="0"/>
          </a:p>
          <a:p>
            <a:pPr lvl="1"/>
            <a:r>
              <a:rPr lang="en-US" sz="2400" dirty="0"/>
              <a:t>Kernel migration</a:t>
            </a:r>
          </a:p>
          <a:p>
            <a:pPr lvl="1"/>
            <a:r>
              <a:rPr lang="en-US" sz="2400" dirty="0" err="1"/>
              <a:t>SiC</a:t>
            </a:r>
            <a:r>
              <a:rPr lang="en-US" sz="2400" dirty="0"/>
              <a:t> coating thinning</a:t>
            </a:r>
          </a:p>
          <a:p>
            <a:pPr lvl="1"/>
            <a:r>
              <a:rPr lang="en-US" sz="2400" dirty="0"/>
              <a:t>Fission product attack</a:t>
            </a:r>
          </a:p>
          <a:p>
            <a:endParaRPr lang="en-US" sz="2400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DD4B38D-DCF4-8145-A600-A954E567C71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9256031" y="2007454"/>
            <a:ext cx="1875221" cy="249364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CB2CE3-A0AA-6D41-9060-FA02DDE217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F6BD47-B631-9242-BDEC-A019BEEE5B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00552" y="4291136"/>
            <a:ext cx="2673187" cy="45883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7C7416B-FC44-1D42-94BA-AFF2A062DE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03777" y="4837142"/>
            <a:ext cx="4237685" cy="28893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DB6E9C0-D8DE-5E49-8893-FF17036325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41597" y="2405821"/>
            <a:ext cx="3836805" cy="18118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D2098D0-AD4D-FF4E-8946-D4AB223959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11421" y="5224313"/>
            <a:ext cx="3851448" cy="46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2911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D8DCB0-59AC-C146-837C-E3CF7623FD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needs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F69A94-E052-3847-9CA7-EA64A1E323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1945" y="1968503"/>
            <a:ext cx="6074977" cy="4157663"/>
          </a:xfrm>
        </p:spPr>
        <p:txBody>
          <a:bodyPr/>
          <a:lstStyle/>
          <a:p>
            <a:r>
              <a:rPr lang="en-US" sz="2000" dirty="0"/>
              <a:t>There are a number of areas where we lack requisite data, either behavioral or fundamental properties, in order to accurately describe TRISO particle evolution</a:t>
            </a:r>
          </a:p>
          <a:p>
            <a:r>
              <a:rPr lang="en-US" sz="2000" dirty="0"/>
              <a:t>High-quality high burnup data on TRISO particles is generally lacking, which would enable benchmarking of fuel performance models</a:t>
            </a:r>
          </a:p>
          <a:p>
            <a:r>
              <a:rPr lang="en-US" sz="2000" dirty="0"/>
              <a:t>Uncertainties and unknowns in fundamental material properties are also abundant, especially with regard to how properties vary as functions of temperature, fast fluence, and burnup</a:t>
            </a:r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2D5413-5D6E-8940-9D59-28F0761BD1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26922" y="1968503"/>
            <a:ext cx="5412829" cy="4157663"/>
          </a:xfrm>
        </p:spPr>
        <p:txBody>
          <a:bodyPr/>
          <a:lstStyle/>
          <a:p>
            <a:r>
              <a:rPr lang="en-US" sz="2000" dirty="0"/>
              <a:t>There is significant uncertainty in the irradiation creep constant, the value of Poisson’s ratio in irradiation creep models, and the thermal conductivity of </a:t>
            </a:r>
            <a:r>
              <a:rPr lang="en-US" sz="2000" dirty="0" err="1"/>
              <a:t>PyC</a:t>
            </a:r>
            <a:endParaRPr lang="en-US" sz="2000" dirty="0"/>
          </a:p>
          <a:p>
            <a:r>
              <a:rPr lang="en-US" sz="2000" dirty="0"/>
              <a:t>Predictions for the chemical attack of </a:t>
            </a:r>
            <a:r>
              <a:rPr lang="en-US" sz="2000" dirty="0" err="1"/>
              <a:t>SiC</a:t>
            </a:r>
            <a:r>
              <a:rPr lang="en-US" sz="2000" dirty="0"/>
              <a:t> require effective diffusion coefficients of key fission products in various fuel materials, which are unknown</a:t>
            </a:r>
          </a:p>
          <a:p>
            <a:r>
              <a:rPr lang="en-US" sz="2000" dirty="0"/>
              <a:t>Fuel properties are the least well understood, especially as the fuel evolves during operation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E5F44C-7C57-2442-A95A-C8936B36AC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0564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947CF-EAEA-5F40-93E5-30922295C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Advanced concepts in TRISO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992943-4CCC-3543-8C54-A7CCD52C2B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DA6BD0F-ABBC-C14D-BC96-77BE126A748B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8680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848FC-FEFA-8E42-84D0-39C4F96CA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ZrC replacing </a:t>
            </a:r>
            <a:r>
              <a:rPr lang="en-US" dirty="0" err="1"/>
              <a:t>SiC</a:t>
            </a:r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F0ADC0-F5B5-3A4E-802B-4D28FBDC17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599" y="1968503"/>
            <a:ext cx="6877723" cy="4157663"/>
          </a:xfrm>
        </p:spPr>
        <p:txBody>
          <a:bodyPr/>
          <a:lstStyle/>
          <a:p>
            <a:r>
              <a:rPr lang="en-US" sz="2400" dirty="0"/>
              <a:t>Zirconium carbide (ZrC) is a refractory and chemically stable compound, which melts </a:t>
            </a:r>
            <a:r>
              <a:rPr lang="en-US" sz="2400" dirty="0" err="1"/>
              <a:t>eutectically</a:t>
            </a:r>
            <a:r>
              <a:rPr lang="en-US" sz="2400" dirty="0"/>
              <a:t> with carbon at 3123 K</a:t>
            </a:r>
          </a:p>
          <a:p>
            <a:r>
              <a:rPr lang="en-US" sz="2400" dirty="0"/>
              <a:t>ZrC can potentially improve the high-temperature stability, the resistance to chemical attack by fission products, and the retention of fission products</a:t>
            </a:r>
          </a:p>
          <a:p>
            <a:r>
              <a:rPr lang="en-US" sz="2400" dirty="0"/>
              <a:t>However, ZrC is significantly less oxidation resistant than </a:t>
            </a:r>
            <a:r>
              <a:rPr lang="en-US" sz="2400" dirty="0" err="1"/>
              <a:t>SiC</a:t>
            </a:r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DD6AE4B-F138-E54E-8D47-B01535B590A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49632"/>
          <a:stretch/>
        </p:blipFill>
        <p:spPr>
          <a:xfrm>
            <a:off x="7519531" y="2577089"/>
            <a:ext cx="4062869" cy="282324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7CC533-9CFF-4E47-9B18-FD55877637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86965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848FC-FEFA-8E42-84D0-39C4F96CA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ZrC replacing </a:t>
            </a:r>
            <a:r>
              <a:rPr lang="en-US" dirty="0" err="1"/>
              <a:t>SiC</a:t>
            </a:r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F0ADC0-F5B5-3A4E-802B-4D28FBDC17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599" y="1968503"/>
            <a:ext cx="5588001" cy="4157663"/>
          </a:xfrm>
        </p:spPr>
        <p:txBody>
          <a:bodyPr/>
          <a:lstStyle/>
          <a:p>
            <a:r>
              <a:rPr lang="en-US" sz="2400" dirty="0"/>
              <a:t>Four types of ZrC inclusions have been studied (1) ZrC-TRISO coated particles, (2) ZrC-TRISO type coated particles without </a:t>
            </a:r>
            <a:r>
              <a:rPr lang="en-US" sz="2400" dirty="0" err="1"/>
              <a:t>OPyC</a:t>
            </a:r>
            <a:r>
              <a:rPr lang="en-US" sz="2400" dirty="0"/>
              <a:t> layer, (3) ZrC-coated particles with ZrC-doped </a:t>
            </a:r>
            <a:r>
              <a:rPr lang="en-US" sz="2400" dirty="0" err="1"/>
              <a:t>OPyC</a:t>
            </a:r>
            <a:r>
              <a:rPr lang="en-US" sz="2400" dirty="0"/>
              <a:t> layer, and (4) ZrC coated particles with graded C–ZrC layer(s)</a:t>
            </a:r>
          </a:p>
          <a:p>
            <a:r>
              <a:rPr lang="en-US" sz="2400" dirty="0"/>
              <a:t>All four types have been fabricated and irradiated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690218-C1C6-7C46-9566-467DF3B2E12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400" dirty="0"/>
              <a:t>Primary focus has been on option 1, however usage of ZrC started from option 2 in the 1970s</a:t>
            </a:r>
          </a:p>
          <a:p>
            <a:r>
              <a:rPr lang="en-US" sz="2400" dirty="0"/>
              <a:t>ZrC-TRISO-coated UO2 particle after irradiation at 1673–1923K to 4.5% FIMA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BE35011-00A8-1047-A40A-C6D2BBBC0F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1711" y="3949550"/>
            <a:ext cx="2806849" cy="280684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D19574-F9A9-EE4D-8926-162E283E7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13216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13DC84-0091-574A-9F80-9BA14DB58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Last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249696-DAB3-3B49-B4C8-AEDA11EFD9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2280746"/>
            <a:ext cx="11183007" cy="3845418"/>
          </a:xfrm>
        </p:spPr>
        <p:txBody>
          <a:bodyPr/>
          <a:lstStyle/>
          <a:p>
            <a:r>
              <a:rPr lang="en-US" sz="2200" dirty="0"/>
              <a:t>Graphite radiation damage: point defects and Mrozowski cracks lead to shrinkage</a:t>
            </a:r>
          </a:p>
          <a:p>
            <a:r>
              <a:rPr lang="en-US" sz="2200" dirty="0"/>
              <a:t>Shrinkage and creep are dependent upon stress state</a:t>
            </a:r>
          </a:p>
          <a:p>
            <a:r>
              <a:rPr lang="en-US" sz="2200" dirty="0"/>
              <a:t>Large temperature and stress gradients in graphite structural components</a:t>
            </a:r>
          </a:p>
          <a:p>
            <a:r>
              <a:rPr lang="en-US" sz="2200" dirty="0"/>
              <a:t>Irradiation creep is very important in graphite and relieves large induced stresses</a:t>
            </a:r>
          </a:p>
          <a:p>
            <a:r>
              <a:rPr lang="en-US" sz="2200" dirty="0"/>
              <a:t>Fuel fabrication processes for particles and pebbles/compacts</a:t>
            </a:r>
          </a:p>
          <a:p>
            <a:r>
              <a:rPr lang="en-US" sz="2200" dirty="0"/>
              <a:t>Covered key fuel failure mechanisms</a:t>
            </a:r>
          </a:p>
          <a:p>
            <a:pPr lvl="1"/>
            <a:r>
              <a:rPr lang="en-US" sz="2000" dirty="0"/>
              <a:t>Overpressure; </a:t>
            </a:r>
            <a:r>
              <a:rPr lang="en-US" sz="2000" dirty="0" err="1"/>
              <a:t>IPyC</a:t>
            </a:r>
            <a:r>
              <a:rPr lang="en-US" sz="2000" dirty="0"/>
              <a:t> cracking; </a:t>
            </a:r>
            <a:r>
              <a:rPr lang="en-US" sz="2000" dirty="0" err="1"/>
              <a:t>IPyC</a:t>
            </a:r>
            <a:r>
              <a:rPr lang="en-US" sz="2000" dirty="0"/>
              <a:t> and </a:t>
            </a:r>
            <a:r>
              <a:rPr lang="en-US" sz="2000" dirty="0" err="1"/>
              <a:t>SiC</a:t>
            </a:r>
            <a:r>
              <a:rPr lang="en-US" sz="2000" dirty="0"/>
              <a:t> debonding; Kernel migration; Fission product attack; Creep failure of </a:t>
            </a:r>
            <a:r>
              <a:rPr lang="en-US" sz="2000" dirty="0" err="1"/>
              <a:t>PyC</a:t>
            </a:r>
            <a:r>
              <a:rPr lang="en-US" sz="2000" dirty="0"/>
              <a:t>; </a:t>
            </a:r>
            <a:r>
              <a:rPr lang="en-US" sz="2000" dirty="0" err="1"/>
              <a:t>SiC</a:t>
            </a:r>
            <a:r>
              <a:rPr lang="en-US" sz="2000" dirty="0"/>
              <a:t> decomposition; KCMI</a:t>
            </a:r>
          </a:p>
          <a:p>
            <a:r>
              <a:rPr lang="en-US" sz="2000" dirty="0"/>
              <a:t>TRISO-coated fuel is usually designed such that none of the fuel failure mechanisms are expected to be significant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3D0608-22D0-4848-AAC2-5EDF78214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1038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848FC-FEFA-8E42-84D0-39C4F96CA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ZrC replacing </a:t>
            </a:r>
            <a:r>
              <a:rPr lang="en-US" dirty="0" err="1"/>
              <a:t>SiC</a:t>
            </a:r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F0ADC0-F5B5-3A4E-802B-4D28FBDC17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599" y="1968503"/>
            <a:ext cx="6361545" cy="4157663"/>
          </a:xfrm>
        </p:spPr>
        <p:txBody>
          <a:bodyPr/>
          <a:lstStyle/>
          <a:p>
            <a:r>
              <a:rPr lang="en-US" sz="2400" dirty="0"/>
              <a:t>The improved performance of the ZrC coating layer against chemical attack by </a:t>
            </a:r>
            <a:r>
              <a:rPr lang="en-US" sz="2400" dirty="0" err="1"/>
              <a:t>Pd</a:t>
            </a:r>
            <a:r>
              <a:rPr lang="en-US" sz="2400" dirty="0"/>
              <a:t> has been demonstrated in both out-of-reactor experiments and irradiation tests</a:t>
            </a:r>
          </a:p>
          <a:p>
            <a:r>
              <a:rPr lang="en-US" sz="2400" dirty="0"/>
              <a:t>ZrPd3 can form in lab conditions, but insufficient </a:t>
            </a:r>
            <a:r>
              <a:rPr lang="en-US" sz="2400" dirty="0" err="1"/>
              <a:t>Pd</a:t>
            </a:r>
            <a:r>
              <a:rPr lang="en-US" sz="2400" dirty="0"/>
              <a:t> exists in fuel particles to cause formation and thus degradation</a:t>
            </a:r>
          </a:p>
          <a:p>
            <a:r>
              <a:rPr lang="en-US" sz="2400" dirty="0"/>
              <a:t>ZrC does not seem to solve the silver problem</a:t>
            </a:r>
          </a:p>
          <a:p>
            <a:r>
              <a:rPr lang="en-US" sz="2400" dirty="0"/>
              <a:t>Ruthenium release might be an issue, which it is not for </a:t>
            </a:r>
            <a:r>
              <a:rPr lang="en-US" sz="2400" dirty="0" err="1"/>
              <a:t>SiC</a:t>
            </a:r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19723978-41F1-0D4B-8B49-F88263D227B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699079" y="1968500"/>
            <a:ext cx="3155386" cy="473762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8C7C75-4464-F345-999A-58CC3E74F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0057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35BB5-BB39-4D45-885E-277E4016E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ZrC replacing </a:t>
            </a:r>
            <a:r>
              <a:rPr lang="en-US" dirty="0" err="1"/>
              <a:t>SiC</a:t>
            </a:r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9D9773-1ABE-5244-8DF6-687740B63D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599" y="1968503"/>
            <a:ext cx="6589987" cy="4157663"/>
          </a:xfrm>
        </p:spPr>
        <p:txBody>
          <a:bodyPr/>
          <a:lstStyle/>
          <a:p>
            <a:r>
              <a:rPr lang="en-US" sz="2100" dirty="0"/>
              <a:t>High-temperature behavior of ZrC is superior to </a:t>
            </a:r>
            <a:r>
              <a:rPr lang="en-US" sz="2100" dirty="0" err="1"/>
              <a:t>SiC</a:t>
            </a:r>
            <a:endParaRPr lang="en-US" sz="2100" dirty="0"/>
          </a:p>
          <a:p>
            <a:r>
              <a:rPr lang="en-US" sz="2100" dirty="0"/>
              <a:t>Right is a heating experiment on irradiated TRISO particles</a:t>
            </a:r>
          </a:p>
          <a:p>
            <a:r>
              <a:rPr lang="en-US" sz="2100" dirty="0"/>
              <a:t>No ZrC failures up to 2400C, where an extended hold produced a failure</a:t>
            </a:r>
          </a:p>
          <a:p>
            <a:r>
              <a:rPr lang="en-US" sz="2100" dirty="0"/>
              <a:t>At temperatures above 2000C, </a:t>
            </a:r>
            <a:r>
              <a:rPr lang="en-US" sz="2100" dirty="0" err="1"/>
              <a:t>SiC</a:t>
            </a:r>
            <a:r>
              <a:rPr lang="en-US" sz="2100" dirty="0"/>
              <a:t> will decompose into its constituents</a:t>
            </a:r>
          </a:p>
          <a:p>
            <a:r>
              <a:rPr lang="en-US" sz="2100" dirty="0"/>
              <a:t>Thus, better stability during fabrication, ability to operate at higher temperatures, better stability in off-normal temperature spikes, better fission gas retention at high temperature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0E1ECF7-4E20-9D4C-AB1D-3ECD1F94A64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433973" y="1968503"/>
            <a:ext cx="4446564" cy="415766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0FC78A-1799-B546-B9B5-3055232F0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99411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848FC-FEFA-8E42-84D0-39C4F96CA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Non-fissile Carbides in Fuel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F0ADC0-F5B5-3A4E-802B-4D28FBDC17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968503"/>
            <a:ext cx="5665076" cy="4157663"/>
          </a:xfrm>
        </p:spPr>
        <p:txBody>
          <a:bodyPr/>
          <a:lstStyle/>
          <a:p>
            <a:r>
              <a:rPr lang="en-US" sz="2400" dirty="0"/>
              <a:t>To inhibit the buildup of CO gas in UO2 fuel kernels, UC2 is often added to getter oxygen and reduce the oxygen potential</a:t>
            </a:r>
          </a:p>
          <a:p>
            <a:r>
              <a:rPr lang="en-US" sz="2400" dirty="0"/>
              <a:t>Similar results can be achieved by the addition of </a:t>
            </a:r>
            <a:r>
              <a:rPr lang="en-US" sz="2400" dirty="0" err="1"/>
              <a:t>nonfissionable</a:t>
            </a:r>
            <a:r>
              <a:rPr lang="en-US" sz="2400" dirty="0"/>
              <a:t> carbides, such as </a:t>
            </a:r>
            <a:r>
              <a:rPr lang="en-US" sz="2400" dirty="0" err="1"/>
              <a:t>SiC</a:t>
            </a:r>
            <a:r>
              <a:rPr lang="en-US" sz="2400" dirty="0"/>
              <a:t> or ZrC around fuel kernel</a:t>
            </a:r>
          </a:p>
          <a:p>
            <a:r>
              <a:rPr lang="en-US" sz="2400" dirty="0"/>
              <a:t>Added as a layer around UO2 fuel kernels and/or dispersed within the buffer</a:t>
            </a:r>
          </a:p>
          <a:p>
            <a:endParaRPr lang="en-US" sz="24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2A9F9AC-9BFD-8F40-8144-D245ECA6BC2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591300" y="2224881"/>
            <a:ext cx="4597400" cy="36449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336A81-4AFB-B24A-A31B-BE4B39714C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5BE600C-34C1-1B05-7049-A90FE3510171}"/>
              </a:ext>
            </a:extLst>
          </p:cNvPr>
          <p:cNvSpPr txBox="1"/>
          <p:nvPr/>
        </p:nvSpPr>
        <p:spPr>
          <a:xfrm>
            <a:off x="6947338" y="1897084"/>
            <a:ext cx="15134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As-fabricated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2E13CC-0638-9EA9-A7DB-92FB185C4114}"/>
              </a:ext>
            </a:extLst>
          </p:cNvPr>
          <p:cNvSpPr txBox="1"/>
          <p:nvPr/>
        </p:nvSpPr>
        <p:spPr>
          <a:xfrm>
            <a:off x="9264869" y="1900762"/>
            <a:ext cx="15134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Irradiated</a:t>
            </a:r>
          </a:p>
        </p:txBody>
      </p:sp>
    </p:spTree>
    <p:extLst>
      <p:ext uri="{BB962C8B-B14F-4D97-AF65-F5344CB8AC3E}">
        <p14:creationId xmlns:p14="http://schemas.microsoft.com/office/powerpoint/2010/main" val="38533094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CCC066-BDD1-7249-A990-408260FD9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Non-fissile Carbides in Fuel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FC9421-E1A3-3C4A-8162-3C73D4A4F10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400" dirty="0"/>
              <a:t>Introduction of ZrC around fuel kernel getters released oxygen</a:t>
            </a:r>
          </a:p>
          <a:p>
            <a:r>
              <a:rPr lang="en-US" sz="2400" dirty="0"/>
              <a:t>This seems to inhibit fuel kernel migration</a:t>
            </a:r>
          </a:p>
          <a:p>
            <a:r>
              <a:rPr lang="en-US" sz="2400" dirty="0"/>
              <a:t>If the layered ZrC is intact, can inhibit fuel swelling as well, potentially reduced stresses on outer layers</a:t>
            </a:r>
          </a:p>
          <a:p>
            <a:r>
              <a:rPr lang="en-US" sz="2400" dirty="0"/>
              <a:t>Have performed limited irradiation experiments with no failures</a:t>
            </a:r>
          </a:p>
          <a:p>
            <a:endParaRPr lang="en-US" sz="24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E866AF-09CE-8240-AE16-B18819E19EE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400" dirty="0"/>
              <a:t>If the layered ZrC is intact, no release occurs for Ag and Eu</a:t>
            </a:r>
          </a:p>
          <a:p>
            <a:r>
              <a:rPr lang="en-US" sz="2400" dirty="0"/>
              <a:t>Release occurs for both species under same conditions for nominal TRISO and for ZrC dispersed in buffer</a:t>
            </a:r>
          </a:p>
          <a:p>
            <a:r>
              <a:rPr lang="en-US" sz="2400" dirty="0"/>
              <a:t>An intact ZrC layer seems to be necessary for explaining the outstanding retention of these particles, in addition to the benefits of O gettering</a:t>
            </a:r>
          </a:p>
          <a:p>
            <a:endParaRPr lang="en-US" sz="2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A88D2A-8E5C-FE40-83E8-B5C1CD06F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5952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848FC-FEFA-8E42-84D0-39C4F96CA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Alternate Layering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F0ADC0-F5B5-3A4E-802B-4D28FBDC17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968503"/>
            <a:ext cx="6400800" cy="4157663"/>
          </a:xfrm>
        </p:spPr>
        <p:txBody>
          <a:bodyPr/>
          <a:lstStyle/>
          <a:p>
            <a:r>
              <a:rPr lang="en-US" sz="2400" dirty="0"/>
              <a:t>Two methods are available to prevent the corrosion of the </a:t>
            </a:r>
            <a:r>
              <a:rPr lang="en-US" sz="2400" dirty="0" err="1"/>
              <a:t>SiC</a:t>
            </a:r>
            <a:r>
              <a:rPr lang="en-US" sz="2400" dirty="0"/>
              <a:t> layer: (1) to keep the fission products within the fuel kernel and (2) to make a barrier to the diffusion of the fission products to the </a:t>
            </a:r>
            <a:r>
              <a:rPr lang="en-US" sz="2400" dirty="0" err="1"/>
              <a:t>SiC</a:t>
            </a:r>
            <a:r>
              <a:rPr lang="en-US" sz="2400" dirty="0"/>
              <a:t> layer</a:t>
            </a:r>
          </a:p>
          <a:p>
            <a:r>
              <a:rPr lang="en-US" sz="2400" dirty="0"/>
              <a:t>Can potentially add a layer that traps palladium by chemical reaction inside the </a:t>
            </a:r>
            <a:r>
              <a:rPr lang="en-US" sz="2400" dirty="0" err="1"/>
              <a:t>SiC</a:t>
            </a:r>
            <a:r>
              <a:rPr lang="en-US" sz="2400" dirty="0"/>
              <a:t> layer of the TRISO coating</a:t>
            </a:r>
          </a:p>
          <a:p>
            <a:r>
              <a:rPr lang="en-US" sz="2400" dirty="0"/>
              <a:t>Can add either an additional </a:t>
            </a:r>
            <a:r>
              <a:rPr lang="en-US" sz="2400" dirty="0" err="1"/>
              <a:t>SiC</a:t>
            </a:r>
            <a:r>
              <a:rPr lang="en-US" sz="2400" dirty="0"/>
              <a:t> layer, or a </a:t>
            </a:r>
            <a:r>
              <a:rPr lang="en-US" sz="2400" dirty="0" err="1"/>
              <a:t>SiC</a:t>
            </a:r>
            <a:r>
              <a:rPr lang="en-US" sz="2400" dirty="0"/>
              <a:t>/</a:t>
            </a:r>
            <a:r>
              <a:rPr lang="en-US" sz="2400" dirty="0" err="1"/>
              <a:t>PyC</a:t>
            </a:r>
            <a:r>
              <a:rPr lang="en-US" sz="2400" dirty="0"/>
              <a:t> composite layer</a:t>
            </a:r>
          </a:p>
          <a:p>
            <a:endParaRPr lang="en-US" sz="2400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930912B-644F-5B43-A829-F8C5C3E64E8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121410" y="1772794"/>
            <a:ext cx="4460990" cy="500990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46DC2B-4EB5-334B-9A39-272B716E15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2630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848FC-FEFA-8E42-84D0-39C4F96CA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Alternate Layering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F0ADC0-F5B5-3A4E-802B-4D28FBDC17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968503"/>
            <a:ext cx="6400800" cy="4157663"/>
          </a:xfrm>
        </p:spPr>
        <p:txBody>
          <a:bodyPr/>
          <a:lstStyle/>
          <a:p>
            <a:r>
              <a:rPr lang="en-US" sz="2200" dirty="0"/>
              <a:t>The type-A coating has an additional layer of </a:t>
            </a:r>
            <a:r>
              <a:rPr lang="en-US" sz="2200" dirty="0" err="1"/>
              <a:t>SiC+PyC</a:t>
            </a:r>
            <a:r>
              <a:rPr lang="en-US" sz="2200" dirty="0"/>
              <a:t> adjacent to the inside of the </a:t>
            </a:r>
            <a:r>
              <a:rPr lang="en-US" sz="2200" dirty="0" err="1"/>
              <a:t>SiC</a:t>
            </a:r>
            <a:r>
              <a:rPr lang="en-US" sz="2200" dirty="0"/>
              <a:t> layer; the thickness of the </a:t>
            </a:r>
            <a:r>
              <a:rPr lang="en-US" sz="2200" dirty="0" err="1"/>
              <a:t>IPyC</a:t>
            </a:r>
            <a:r>
              <a:rPr lang="en-US" sz="2200" dirty="0"/>
              <a:t> layer can be reduced</a:t>
            </a:r>
          </a:p>
          <a:p>
            <a:r>
              <a:rPr lang="en-US" sz="2200" dirty="0"/>
              <a:t>The type-B coating has the dense </a:t>
            </a:r>
            <a:r>
              <a:rPr lang="en-US" sz="2200" dirty="0" err="1"/>
              <a:t>PyC</a:t>
            </a:r>
            <a:r>
              <a:rPr lang="en-US" sz="2200" dirty="0"/>
              <a:t> layer between the </a:t>
            </a:r>
            <a:r>
              <a:rPr lang="en-US" sz="2200" dirty="0" err="1"/>
              <a:t>SiC+PyC</a:t>
            </a:r>
            <a:r>
              <a:rPr lang="en-US" sz="2200" dirty="0"/>
              <a:t> and </a:t>
            </a:r>
            <a:r>
              <a:rPr lang="en-US" sz="2200" dirty="0" err="1"/>
              <a:t>SiC</a:t>
            </a:r>
            <a:r>
              <a:rPr lang="en-US" sz="2200" dirty="0"/>
              <a:t> layers; the intermediate dense </a:t>
            </a:r>
            <a:r>
              <a:rPr lang="en-US" sz="2200" dirty="0" err="1"/>
              <a:t>PyC</a:t>
            </a:r>
            <a:r>
              <a:rPr lang="en-US" sz="2200" dirty="0"/>
              <a:t> layer will interrupt extension of the corrosion zone from the </a:t>
            </a:r>
            <a:r>
              <a:rPr lang="en-US" sz="2200" dirty="0" err="1"/>
              <a:t>SiC+PyC</a:t>
            </a:r>
            <a:r>
              <a:rPr lang="en-US" sz="2200" dirty="0"/>
              <a:t> layer to the </a:t>
            </a:r>
            <a:r>
              <a:rPr lang="en-US" sz="2200" dirty="0" err="1"/>
              <a:t>SiC</a:t>
            </a:r>
            <a:r>
              <a:rPr lang="en-US" sz="2200" dirty="0"/>
              <a:t> layer</a:t>
            </a:r>
          </a:p>
          <a:p>
            <a:r>
              <a:rPr lang="en-US" sz="2200" dirty="0"/>
              <a:t>In the type-C coating, </a:t>
            </a:r>
            <a:r>
              <a:rPr lang="en-US" sz="2200" dirty="0" err="1"/>
              <a:t>SiC</a:t>
            </a:r>
            <a:r>
              <a:rPr lang="en-US" sz="2200" dirty="0"/>
              <a:t> is used for an additional layer; </a:t>
            </a:r>
            <a:r>
              <a:rPr lang="en-US" sz="2200" dirty="0" err="1"/>
              <a:t>SiC</a:t>
            </a:r>
            <a:r>
              <a:rPr lang="en-US" sz="2200" dirty="0"/>
              <a:t> layer will react with fission products and </a:t>
            </a:r>
            <a:r>
              <a:rPr lang="en-US" sz="2200" dirty="0" err="1"/>
              <a:t>PyC</a:t>
            </a:r>
            <a:r>
              <a:rPr lang="en-US" sz="2200" dirty="0"/>
              <a:t> will interrupt corrosion of outer </a:t>
            </a:r>
            <a:r>
              <a:rPr lang="en-US" sz="2200" dirty="0" err="1"/>
              <a:t>SiC</a:t>
            </a:r>
            <a:endParaRPr lang="en-US" sz="2200" dirty="0"/>
          </a:p>
          <a:p>
            <a:endParaRPr lang="en-US" sz="2200" dirty="0"/>
          </a:p>
          <a:p>
            <a:endParaRPr lang="en-US" sz="2200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930912B-644F-5B43-A829-F8C5C3E64E8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121410" y="1772794"/>
            <a:ext cx="4460990" cy="500990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B75321-1D35-EA44-8A28-98D18EB42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02670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848FC-FEFA-8E42-84D0-39C4F96CA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Alternate Layering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F0ADC0-F5B5-3A4E-802B-4D28FBDC17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968503"/>
            <a:ext cx="7788166" cy="4157663"/>
          </a:xfrm>
        </p:spPr>
        <p:txBody>
          <a:bodyPr/>
          <a:lstStyle/>
          <a:p>
            <a:r>
              <a:rPr lang="en-US" sz="2200" dirty="0"/>
              <a:t>Irradiation of these advanced coatings was performed in the JRR-2 reactor</a:t>
            </a:r>
          </a:p>
          <a:p>
            <a:r>
              <a:rPr lang="en-US" sz="2200" dirty="0" err="1"/>
              <a:t>Ceramography</a:t>
            </a:r>
            <a:r>
              <a:rPr lang="en-US" sz="2200" dirty="0"/>
              <a:t> revealed no crack in the advanced coating layers or in the TRISO coating layers</a:t>
            </a:r>
          </a:p>
          <a:p>
            <a:r>
              <a:rPr lang="en-US" sz="2200" dirty="0"/>
              <a:t>All three types trapped Pd at the inner </a:t>
            </a:r>
            <a:r>
              <a:rPr lang="en-US" sz="2200" dirty="0" err="1"/>
              <a:t>SiC</a:t>
            </a:r>
            <a:r>
              <a:rPr lang="en-US" sz="2200" dirty="0"/>
              <a:t>-based barrier, preventing corrosion of the outer </a:t>
            </a:r>
            <a:r>
              <a:rPr lang="en-US" sz="2200" dirty="0" err="1"/>
              <a:t>SiC</a:t>
            </a:r>
            <a:endParaRPr lang="en-US" sz="2200" dirty="0"/>
          </a:p>
          <a:p>
            <a:r>
              <a:rPr lang="en-US" sz="2200" dirty="0"/>
              <a:t>At high heating, a </a:t>
            </a:r>
            <a:r>
              <a:rPr lang="en-US" sz="2200" dirty="0" err="1"/>
              <a:t>PyC</a:t>
            </a:r>
            <a:r>
              <a:rPr lang="en-US" sz="2200" dirty="0"/>
              <a:t> layer between the outer </a:t>
            </a:r>
            <a:r>
              <a:rPr lang="en-US" sz="2200" dirty="0" err="1"/>
              <a:t>SiC</a:t>
            </a:r>
            <a:r>
              <a:rPr lang="en-US" sz="2200" dirty="0"/>
              <a:t> and the inner </a:t>
            </a:r>
            <a:r>
              <a:rPr lang="en-US" sz="2200" dirty="0" err="1"/>
              <a:t>SiC</a:t>
            </a:r>
            <a:r>
              <a:rPr lang="en-US" sz="2200" dirty="0"/>
              <a:t>-based layer proved more effective at fission product retention</a:t>
            </a:r>
          </a:p>
          <a:p>
            <a:r>
              <a:rPr lang="en-US" sz="2200" dirty="0"/>
              <a:t>Also, the </a:t>
            </a:r>
            <a:r>
              <a:rPr lang="en-US" sz="2200" dirty="0" err="1"/>
              <a:t>SiC</a:t>
            </a:r>
            <a:r>
              <a:rPr lang="en-US" sz="2200" dirty="0"/>
              <a:t>/</a:t>
            </a:r>
            <a:r>
              <a:rPr lang="en-US" sz="2200" dirty="0" err="1"/>
              <a:t>PyC</a:t>
            </a:r>
            <a:r>
              <a:rPr lang="en-US" sz="2200" dirty="0"/>
              <a:t> layer proved more effective than pure </a:t>
            </a:r>
            <a:r>
              <a:rPr lang="en-US" sz="2200" dirty="0" err="1"/>
              <a:t>SiC</a:t>
            </a:r>
            <a:endParaRPr lang="en-US" sz="2200" dirty="0"/>
          </a:p>
          <a:p>
            <a:r>
              <a:rPr lang="en-US" sz="2200" dirty="0"/>
              <a:t>No new technology needed to fabricate these particles</a:t>
            </a:r>
          </a:p>
          <a:p>
            <a:endParaRPr lang="en-US" sz="2200" dirty="0"/>
          </a:p>
          <a:p>
            <a:endParaRPr lang="en-US" sz="2200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008686E8-5240-5942-B580-B3496C626EC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891060" y="1434306"/>
            <a:ext cx="2584485" cy="506627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7403760-6632-CC44-B283-9C7B5DD8A215}"/>
              </a:ext>
            </a:extLst>
          </p:cNvPr>
          <p:cNvSpPr txBox="1"/>
          <p:nvPr/>
        </p:nvSpPr>
        <p:spPr>
          <a:xfrm>
            <a:off x="9396248" y="6430861"/>
            <a:ext cx="1776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Type B Coating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8B576288-7100-D745-B4C9-DFCD299DC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30000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7D686E-04BD-5440-87A8-E66158E7DD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9B9BF7-9CEF-9C43-836D-CE9BF12900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599" y="1968503"/>
            <a:ext cx="10972800" cy="4157663"/>
          </a:xfrm>
        </p:spPr>
        <p:txBody>
          <a:bodyPr/>
          <a:lstStyle/>
          <a:p>
            <a:r>
              <a:rPr lang="en-US" sz="2200" dirty="0"/>
              <a:t>He environment corrosion</a:t>
            </a:r>
          </a:p>
          <a:p>
            <a:pPr lvl="1"/>
            <a:r>
              <a:rPr lang="en-US" sz="2200" dirty="0"/>
              <a:t>impurity driven; primary concern is IHX</a:t>
            </a:r>
          </a:p>
          <a:p>
            <a:pPr lvl="1"/>
            <a:r>
              <a:rPr lang="en-US" sz="2200" dirty="0"/>
              <a:t>can control with cleanup systems, tailoring pO2 and carbon activity</a:t>
            </a:r>
          </a:p>
          <a:p>
            <a:r>
              <a:rPr lang="en-US" sz="2200" dirty="0"/>
              <a:t>TRISO Fuel performance</a:t>
            </a:r>
          </a:p>
          <a:p>
            <a:pPr lvl="1"/>
            <a:r>
              <a:rPr lang="en-US" sz="2200" dirty="0"/>
              <a:t>there are a number of fuel performance codes</a:t>
            </a:r>
          </a:p>
          <a:p>
            <a:pPr lvl="1"/>
            <a:r>
              <a:rPr lang="en-US" sz="2200" dirty="0"/>
              <a:t>data needs, and the evolutionary complexity of particles hold back more sophisticated modelling</a:t>
            </a:r>
          </a:p>
          <a:p>
            <a:r>
              <a:rPr lang="en-US" sz="2200" dirty="0"/>
              <a:t>Advanced concepts in TRISO particles</a:t>
            </a:r>
          </a:p>
          <a:p>
            <a:pPr lvl="1"/>
            <a:r>
              <a:rPr lang="en-US" sz="2200" dirty="0"/>
              <a:t>ZrC instead of </a:t>
            </a:r>
            <a:r>
              <a:rPr lang="en-US" sz="2200" dirty="0" err="1"/>
              <a:t>SiC</a:t>
            </a:r>
            <a:endParaRPr lang="en-US" sz="2200" dirty="0"/>
          </a:p>
          <a:p>
            <a:pPr lvl="1"/>
            <a:r>
              <a:rPr lang="en-US" sz="2200" dirty="0"/>
              <a:t>ZrC/</a:t>
            </a:r>
            <a:r>
              <a:rPr lang="en-US" sz="2200" dirty="0" err="1"/>
              <a:t>SiC</a:t>
            </a:r>
            <a:r>
              <a:rPr lang="en-US" sz="2200" dirty="0"/>
              <a:t> as a layer around kernel</a:t>
            </a:r>
          </a:p>
          <a:p>
            <a:pPr lvl="1"/>
            <a:r>
              <a:rPr lang="en-US" sz="2200" dirty="0"/>
              <a:t>alternate layering of </a:t>
            </a:r>
            <a:r>
              <a:rPr lang="en-US" sz="2200" dirty="0" err="1"/>
              <a:t>SiC</a:t>
            </a:r>
            <a:r>
              <a:rPr lang="en-US" sz="2200" dirty="0"/>
              <a:t>/</a:t>
            </a:r>
            <a:r>
              <a:rPr lang="en-US" sz="2200" dirty="0" err="1"/>
              <a:t>PyC</a:t>
            </a:r>
            <a:endParaRPr lang="en-US" sz="2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52688A-5D6C-0F43-A75A-3B4ED0E29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2919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FF56A-496A-2047-ADE5-CCF8BA98C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4034AB7-E67D-9247-9D8B-2ACF7BA34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DA6BD0F-ABBC-C14D-BC96-77BE126A748B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2311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09831C-2508-9D4A-A7D5-7B962726E2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 Upcoming!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253258-661B-B74F-816D-CEC5B6E526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Will cover TRISO particle-based fuels</a:t>
            </a:r>
          </a:p>
          <a:p>
            <a:r>
              <a:rPr lang="en-US" dirty="0"/>
              <a:t>Quiz will be on Sept 12</a:t>
            </a:r>
          </a:p>
          <a:p>
            <a:r>
              <a:rPr lang="en-US" dirty="0"/>
              <a:t>Open ended questions covering the concepts presented in class</a:t>
            </a:r>
          </a:p>
          <a:p>
            <a:r>
              <a:rPr lang="en-US" dirty="0"/>
              <a:t>Closed book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74FF8B-7B28-5141-AB2A-3DF1727875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3080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947CF-EAEA-5F40-93E5-30922295C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Material Performance in He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A4ECEC-16B6-6141-B1AF-F3EA008DF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DA6BD0F-ABBC-C14D-BC96-77BE126A748B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96468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C0768-B3BB-3497-0C5E-0AE390B4C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 Temperatures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9DF61A-9542-039A-13FA-BE026D4543F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200" dirty="0"/>
              <a:t>Current designs target 750 C coolant outlet temperatures</a:t>
            </a:r>
          </a:p>
          <a:p>
            <a:r>
              <a:rPr lang="en-US" sz="2200" dirty="0"/>
              <a:t>Process heat requirements may require outlet temperatures up to 950C</a:t>
            </a:r>
          </a:p>
          <a:p>
            <a:r>
              <a:rPr lang="en-US" sz="2200" dirty="0"/>
              <a:t>The most critical metallic component in the VHTR system is the intermediate heat exchanger (IHX)</a:t>
            </a:r>
          </a:p>
          <a:p>
            <a:r>
              <a:rPr lang="en-US" sz="2200" dirty="0"/>
              <a:t>The high temperatures and long duration of operation restrict IHX material selection</a:t>
            </a:r>
          </a:p>
          <a:p>
            <a:endParaRPr lang="en-US" sz="2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A76A75-4A4F-9404-66BC-F56F7E02E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5B94E0-5E06-6D42-A41D-50D581B40900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0D168A4-EE58-E1C1-F260-B0B426E8F0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6517" y="2353550"/>
            <a:ext cx="5999905" cy="3152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6113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51BEE-3769-C666-CA99-3063DF861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Flow and Impurities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3C277E-C142-9E98-336F-1F5CA04305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" y="1935726"/>
            <a:ext cx="5583772" cy="4190437"/>
          </a:xfrm>
        </p:spPr>
        <p:txBody>
          <a:bodyPr/>
          <a:lstStyle/>
          <a:p>
            <a:r>
              <a:rPr lang="en-US" sz="2200" dirty="0"/>
              <a:t>In the reactors under consideration, the gas pressure is typically between 5 and 7 MPa</a:t>
            </a:r>
          </a:p>
          <a:p>
            <a:r>
              <a:rPr lang="en-US" sz="2200" dirty="0"/>
              <a:t>The coolant is circulated at high velocity, sometimes over 100 m/s</a:t>
            </a:r>
          </a:p>
          <a:p>
            <a:r>
              <a:rPr lang="en-US" sz="2200" dirty="0"/>
              <a:t>Operating experience has shown that the primary He coolant tends to contain H2O, H2, N2, CO, CO2, and CH4 at concentrations of a few parts per million</a:t>
            </a:r>
          </a:p>
          <a:p>
            <a:r>
              <a:rPr lang="en-US" sz="2200" dirty="0"/>
              <a:t>These are the primary drivers of corrosion in He-cooled systems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74DCA6-5DD1-D4E5-3713-F325C340E5D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93372" y="1935726"/>
            <a:ext cx="5389033" cy="4190437"/>
          </a:xfrm>
        </p:spPr>
        <p:txBody>
          <a:bodyPr/>
          <a:lstStyle/>
          <a:p>
            <a:r>
              <a:rPr lang="en-US" sz="2200" dirty="0"/>
              <a:t>Reactor systems need to have extensive gas cleanup systems associated with the helium coolant flow to keep the total impurity levels in the helium below typically 10 ppm</a:t>
            </a:r>
          </a:p>
          <a:p>
            <a:r>
              <a:rPr lang="en-US" sz="2200" dirty="0"/>
              <a:t>Active control should be maintained on the H2O and CO concentrations to reduce oxidation of the graphite</a:t>
            </a:r>
          </a:p>
          <a:p>
            <a:r>
              <a:rPr lang="en-US" sz="2200" dirty="0"/>
              <a:t>Molecular sieves are effective in capturing most of the gaseous impurities</a:t>
            </a:r>
          </a:p>
          <a:p>
            <a:endParaRPr lang="en-US" sz="2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0A1E51-1FAC-FE5C-9A56-333C5CE0D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5B94E0-5E06-6D42-A41D-50D581B40900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7513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597DB-225E-4F72-1CF7-4D77D0E3A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IHX Materials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CF17F7-5928-51A7-F778-288E51E32E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" y="1992326"/>
            <a:ext cx="10972800" cy="2690800"/>
          </a:xfrm>
        </p:spPr>
        <p:txBody>
          <a:bodyPr/>
          <a:lstStyle/>
          <a:p>
            <a:r>
              <a:rPr lang="en-US" sz="2200" dirty="0"/>
              <a:t>The desire for higher temperature operation led to selection of nickel-based alloys</a:t>
            </a:r>
          </a:p>
          <a:p>
            <a:r>
              <a:rPr lang="en-US" sz="2200" dirty="0"/>
              <a:t>These alloys rely on the formation of a chromia layer for long-term protection from environmental degradation</a:t>
            </a:r>
          </a:p>
          <a:p>
            <a:r>
              <a:rPr lang="en-US" sz="2200" dirty="0"/>
              <a:t>The alloys are primarily solid-solution strengthened with carbides on the grain boundaries to improve creep resistance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AA34B6-F3BB-BF1E-B80B-F38C433F7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5B94E0-5E06-6D42-A41D-50D581B40900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8ECA8D-E27D-33C5-384E-24AE6D744A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7776" y="4477871"/>
            <a:ext cx="9976447" cy="1768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754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D9BE0-5E04-B36A-9649-114C47079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IHX Corrosion in VHTR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8C42B3-90A3-1D1A-1C61-DE27C503100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400" dirty="0"/>
              <a:t>Interplay between the alloy surface, temperature, and gas composition determines whether corrosive oxidation, carburization, or decarburization occur</a:t>
            </a:r>
          </a:p>
          <a:p>
            <a:r>
              <a:rPr lang="en-US" sz="2400" dirty="0"/>
              <a:t>Carburization is associated with low-temperature embrittlement, and decarburization is linked to reduced creep rupture strength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BF0F03-97C4-CC7A-98CA-51F2D8AE3712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sz="2400" dirty="0"/>
              <a:t>Ideally, a continuous self-healing, impermeable passivating oxide layer is needed to establish the most corrosion resistant alloy</a:t>
            </a:r>
          </a:p>
          <a:p>
            <a:r>
              <a:rPr lang="en-US" sz="2400" dirty="0"/>
              <a:t>There is a critical temperature above which the oxide layer is unstable and CO evolution will occur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072DC3-15EC-C3D7-91A8-B85B2F5B21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5B94E0-5E06-6D42-A41D-50D581B40900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EEBC78-E707-1BD1-22DA-2116127DF2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4350" y="5332132"/>
            <a:ext cx="37465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2652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26944-4171-0AE3-0F95-EB623E95C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Alloy 617 Stability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72B45C-6011-0BA6-8B12-20929BCDC9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" y="1966711"/>
            <a:ext cx="5386917" cy="3951288"/>
          </a:xfrm>
        </p:spPr>
        <p:txBody>
          <a:bodyPr/>
          <a:lstStyle/>
          <a:p>
            <a:r>
              <a:rPr lang="en-US" sz="2200" dirty="0"/>
              <a:t>Alloy 617 is the leading candidate for use in the VHTR heat exchangers because it has the highest creep strength of the solid-solution alloys under consideration for temperatures above 850C</a:t>
            </a:r>
          </a:p>
          <a:p>
            <a:r>
              <a:rPr lang="en-US" sz="2200" dirty="0"/>
              <a:t>Five conditions: I – strong reduction; II – decarburization; III – stable external oxide; IV – mixed surface oxide and carbide; and V – strong internal and external carburization</a:t>
            </a:r>
          </a:p>
          <a:p>
            <a:r>
              <a:rPr lang="en-US" sz="2200" dirty="0"/>
              <a:t>Zone 3 is optimal for stability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2DDA221-C466-4ECD-76C3-06285E3F956E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6192838" y="2209409"/>
            <a:ext cx="5389562" cy="3882219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9C4B35-D535-71C7-AE36-5A4A549F7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5B94E0-5E06-6D42-A41D-50D581B40900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2999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947CF-EAEA-5F40-93E5-30922295C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TRISO Fuel Performance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A4ECEC-16B6-6141-B1AF-F3EA008DF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DA6BD0F-ABBC-C14D-BC96-77BE126A748B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600404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NCStateU-horizontal-left-logo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87333</TotalTime>
  <Words>1871</Words>
  <Application>Microsoft Macintosh PowerPoint</Application>
  <PresentationFormat>Widescreen</PresentationFormat>
  <Paragraphs>183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Arial</vt:lpstr>
      <vt:lpstr>Calibri</vt:lpstr>
      <vt:lpstr>Calibri Light</vt:lpstr>
      <vt:lpstr>Custom Design</vt:lpstr>
      <vt:lpstr>1_NCStateU-horizontal-left-logo</vt:lpstr>
      <vt:lpstr>NE 795-014: Advanced Reactor Materials</vt:lpstr>
      <vt:lpstr>Last Time</vt:lpstr>
      <vt:lpstr>Material Performance in He</vt:lpstr>
      <vt:lpstr>High Temperatures</vt:lpstr>
      <vt:lpstr>Flow and Impurities</vt:lpstr>
      <vt:lpstr>IHX Materials</vt:lpstr>
      <vt:lpstr>IHX Corrosion in VHTR</vt:lpstr>
      <vt:lpstr>Alloy 617 Stability</vt:lpstr>
      <vt:lpstr>TRISO Fuel Performance</vt:lpstr>
      <vt:lpstr>TRISO Fuel Performance</vt:lpstr>
      <vt:lpstr>Fuel Performance Codes</vt:lpstr>
      <vt:lpstr>SiC Failure</vt:lpstr>
      <vt:lpstr>TRISO Stresses</vt:lpstr>
      <vt:lpstr>TRISO Stresses</vt:lpstr>
      <vt:lpstr>Material Evolution</vt:lpstr>
      <vt:lpstr>Data needs</vt:lpstr>
      <vt:lpstr>Advanced concepts in TRISO</vt:lpstr>
      <vt:lpstr>ZrC replacing SiC </vt:lpstr>
      <vt:lpstr>ZrC replacing SiC </vt:lpstr>
      <vt:lpstr>ZrC replacing SiC </vt:lpstr>
      <vt:lpstr>ZrC replacing SiC </vt:lpstr>
      <vt:lpstr>Non-fissile Carbides in Fuel</vt:lpstr>
      <vt:lpstr>Non-fissile Carbides in Fuel</vt:lpstr>
      <vt:lpstr>Alternate Layering</vt:lpstr>
      <vt:lpstr>Alternate Layering</vt:lpstr>
      <vt:lpstr>Alternate Layering</vt:lpstr>
      <vt:lpstr>Summary</vt:lpstr>
      <vt:lpstr>Questions?</vt:lpstr>
      <vt:lpstr>Quiz Upcoming!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Fuel Fabrication</dc:title>
  <dc:creator>Ben Beeler</dc:creator>
  <cp:lastModifiedBy>Benjamin W. Beeler</cp:lastModifiedBy>
  <cp:revision>183</cp:revision>
  <dcterms:created xsi:type="dcterms:W3CDTF">2019-12-09T16:44:02Z</dcterms:created>
  <dcterms:modified xsi:type="dcterms:W3CDTF">2023-09-05T13:52:09Z</dcterms:modified>
</cp:coreProperties>
</file>